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60" r:id="rId2"/>
    <p:sldId id="258" r:id="rId3"/>
    <p:sldId id="262" r:id="rId4"/>
    <p:sldId id="259" r:id="rId5"/>
    <p:sldId id="276" r:id="rId6"/>
    <p:sldId id="261" r:id="rId7"/>
    <p:sldId id="263" r:id="rId8"/>
    <p:sldId id="266" r:id="rId9"/>
    <p:sldId id="267" r:id="rId10"/>
    <p:sldId id="268" r:id="rId11"/>
    <p:sldId id="269" r:id="rId12"/>
    <p:sldId id="264" r:id="rId13"/>
    <p:sldId id="270" r:id="rId14"/>
    <p:sldId id="271" r:id="rId15"/>
    <p:sldId id="272" r:id="rId16"/>
    <p:sldId id="265" r:id="rId17"/>
    <p:sldId id="273" r:id="rId18"/>
    <p:sldId id="274" r:id="rId19"/>
    <p:sldId id="275"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1CCE1-A09C-462F-A590-AAC1C3A428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4473DF-408C-4E38-BD05-524D5FA36A34}">
      <dgm:prSet/>
      <dgm:spPr/>
      <dgm:t>
        <a:bodyPr/>
        <a:lstStyle/>
        <a:p>
          <a:r>
            <a:rPr lang="en-US" b="1"/>
            <a:t>Subgroup Detection</a:t>
          </a:r>
          <a:endParaRPr lang="en-US"/>
        </a:p>
      </dgm:t>
    </dgm:pt>
    <dgm:pt modelId="{584966EF-C4DA-4018-9B32-56845C4F4C01}" type="parTrans" cxnId="{C7731CF6-2DF9-4753-A8B4-56F4CAB78DFA}">
      <dgm:prSet/>
      <dgm:spPr/>
      <dgm:t>
        <a:bodyPr/>
        <a:lstStyle/>
        <a:p>
          <a:endParaRPr lang="en-US"/>
        </a:p>
      </dgm:t>
    </dgm:pt>
    <dgm:pt modelId="{31C514FF-E6D4-44B8-92D3-C5BC7BBAF20B}" type="sibTrans" cxnId="{C7731CF6-2DF9-4753-A8B4-56F4CAB78DFA}">
      <dgm:prSet/>
      <dgm:spPr/>
      <dgm:t>
        <a:bodyPr/>
        <a:lstStyle/>
        <a:p>
          <a:endParaRPr lang="en-US"/>
        </a:p>
      </dgm:t>
    </dgm:pt>
    <dgm:pt modelId="{02082C00-5D22-4011-B3E1-622EECA9B960}">
      <dgm:prSet/>
      <dgm:spPr/>
      <dgm:t>
        <a:bodyPr/>
        <a:lstStyle/>
        <a:p>
          <a:r>
            <a:rPr lang="en-US" b="1"/>
            <a:t>Identification of important actors and their roles in the Network</a:t>
          </a:r>
          <a:endParaRPr lang="en-US"/>
        </a:p>
      </dgm:t>
    </dgm:pt>
    <dgm:pt modelId="{25B4C5E6-7AE4-4E55-B4CC-92E16E0A6F78}" type="parTrans" cxnId="{B221E98A-A701-46AB-8135-EA87AF6ABCC2}">
      <dgm:prSet/>
      <dgm:spPr/>
      <dgm:t>
        <a:bodyPr/>
        <a:lstStyle/>
        <a:p>
          <a:endParaRPr lang="en-US"/>
        </a:p>
      </dgm:t>
    </dgm:pt>
    <dgm:pt modelId="{C32B7AF8-008C-44FB-8BAA-A93D9A1AF158}" type="sibTrans" cxnId="{B221E98A-A701-46AB-8135-EA87AF6ABCC2}">
      <dgm:prSet/>
      <dgm:spPr/>
      <dgm:t>
        <a:bodyPr/>
        <a:lstStyle/>
        <a:p>
          <a:endParaRPr lang="en-US"/>
        </a:p>
      </dgm:t>
    </dgm:pt>
    <dgm:pt modelId="{6BEAC8E9-510D-4B17-A23C-14FD7E87D51E}">
      <dgm:prSet/>
      <dgm:spPr/>
      <dgm:t>
        <a:bodyPr/>
        <a:lstStyle/>
        <a:p>
          <a:r>
            <a:rPr lang="en-US" b="1"/>
            <a:t>Discovery of the Interactions and Patterns between the actors</a:t>
          </a:r>
          <a:endParaRPr lang="en-US"/>
        </a:p>
      </dgm:t>
    </dgm:pt>
    <dgm:pt modelId="{ACE62E51-830C-42CF-AE0B-D8E6EF821C0D}" type="parTrans" cxnId="{1B2EFD8C-CFFC-4162-9946-0E0CC3C616D7}">
      <dgm:prSet/>
      <dgm:spPr/>
      <dgm:t>
        <a:bodyPr/>
        <a:lstStyle/>
        <a:p>
          <a:endParaRPr lang="en-US"/>
        </a:p>
      </dgm:t>
    </dgm:pt>
    <dgm:pt modelId="{68E8FD93-CB39-4214-8630-797CAC52A65D}" type="sibTrans" cxnId="{1B2EFD8C-CFFC-4162-9946-0E0CC3C616D7}">
      <dgm:prSet/>
      <dgm:spPr/>
      <dgm:t>
        <a:bodyPr/>
        <a:lstStyle/>
        <a:p>
          <a:endParaRPr lang="en-US"/>
        </a:p>
      </dgm:t>
    </dgm:pt>
    <dgm:pt modelId="{97875396-B653-424C-8E4F-B6D6CBFBEB30}" type="pres">
      <dgm:prSet presAssocID="{8BB1CCE1-A09C-462F-A590-AAC1C3A42828}" presName="root" presStyleCnt="0">
        <dgm:presLayoutVars>
          <dgm:dir/>
          <dgm:resizeHandles val="exact"/>
        </dgm:presLayoutVars>
      </dgm:prSet>
      <dgm:spPr/>
    </dgm:pt>
    <dgm:pt modelId="{873D9541-5035-4B94-BCE7-FD5322B0CEF3}" type="pres">
      <dgm:prSet presAssocID="{874473DF-408C-4E38-BD05-524D5FA36A34}" presName="compNode" presStyleCnt="0"/>
      <dgm:spPr/>
    </dgm:pt>
    <dgm:pt modelId="{215962EA-67F3-46E2-9A4B-3DF0057EAD32}" type="pres">
      <dgm:prSet presAssocID="{874473DF-408C-4E38-BD05-524D5FA36A34}" presName="bgRect" presStyleLbl="bgShp" presStyleIdx="0" presStyleCnt="3"/>
      <dgm:spPr/>
    </dgm:pt>
    <dgm:pt modelId="{EA9E41AF-1776-4FD7-9E4E-DFDF87A90F51}" type="pres">
      <dgm:prSet presAssocID="{874473DF-408C-4E38-BD05-524D5FA36A3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77249CB-B332-4C3C-A400-BFDF76D59440}" type="pres">
      <dgm:prSet presAssocID="{874473DF-408C-4E38-BD05-524D5FA36A34}" presName="spaceRect" presStyleCnt="0"/>
      <dgm:spPr/>
    </dgm:pt>
    <dgm:pt modelId="{0A6DDC61-3820-43D5-9A15-24958A770433}" type="pres">
      <dgm:prSet presAssocID="{874473DF-408C-4E38-BD05-524D5FA36A34}" presName="parTx" presStyleLbl="revTx" presStyleIdx="0" presStyleCnt="3">
        <dgm:presLayoutVars>
          <dgm:chMax val="0"/>
          <dgm:chPref val="0"/>
        </dgm:presLayoutVars>
      </dgm:prSet>
      <dgm:spPr/>
    </dgm:pt>
    <dgm:pt modelId="{31C1219B-63E6-4348-A3EF-C73C9C4E24BE}" type="pres">
      <dgm:prSet presAssocID="{31C514FF-E6D4-44B8-92D3-C5BC7BBAF20B}" presName="sibTrans" presStyleCnt="0"/>
      <dgm:spPr/>
    </dgm:pt>
    <dgm:pt modelId="{A70C4EE2-BBD1-4D82-8BB2-333F1E20E5C2}" type="pres">
      <dgm:prSet presAssocID="{02082C00-5D22-4011-B3E1-622EECA9B960}" presName="compNode" presStyleCnt="0"/>
      <dgm:spPr/>
    </dgm:pt>
    <dgm:pt modelId="{78068327-27B4-4169-827F-5155D723BC8D}" type="pres">
      <dgm:prSet presAssocID="{02082C00-5D22-4011-B3E1-622EECA9B960}" presName="bgRect" presStyleLbl="bgShp" presStyleIdx="1" presStyleCnt="3"/>
      <dgm:spPr/>
    </dgm:pt>
    <dgm:pt modelId="{D8E177DA-C8FF-4FF1-9082-0AF5D868C479}" type="pres">
      <dgm:prSet presAssocID="{02082C00-5D22-4011-B3E1-622EECA9B96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CC7D1BA9-6DA3-4981-8AF1-CA503DE5F8DD}" type="pres">
      <dgm:prSet presAssocID="{02082C00-5D22-4011-B3E1-622EECA9B960}" presName="spaceRect" presStyleCnt="0"/>
      <dgm:spPr/>
    </dgm:pt>
    <dgm:pt modelId="{CD90B8B8-E11A-4BC3-9B88-B54DD25BA013}" type="pres">
      <dgm:prSet presAssocID="{02082C00-5D22-4011-B3E1-622EECA9B960}" presName="parTx" presStyleLbl="revTx" presStyleIdx="1" presStyleCnt="3">
        <dgm:presLayoutVars>
          <dgm:chMax val="0"/>
          <dgm:chPref val="0"/>
        </dgm:presLayoutVars>
      </dgm:prSet>
      <dgm:spPr/>
    </dgm:pt>
    <dgm:pt modelId="{AF7C68FD-A14F-4D97-A323-A40252887724}" type="pres">
      <dgm:prSet presAssocID="{C32B7AF8-008C-44FB-8BAA-A93D9A1AF158}" presName="sibTrans" presStyleCnt="0"/>
      <dgm:spPr/>
    </dgm:pt>
    <dgm:pt modelId="{A515288F-A2A6-46F7-8628-54989949E25F}" type="pres">
      <dgm:prSet presAssocID="{6BEAC8E9-510D-4B17-A23C-14FD7E87D51E}" presName="compNode" presStyleCnt="0"/>
      <dgm:spPr/>
    </dgm:pt>
    <dgm:pt modelId="{38494553-428E-4FCC-8801-7F069E900FA1}" type="pres">
      <dgm:prSet presAssocID="{6BEAC8E9-510D-4B17-A23C-14FD7E87D51E}" presName="bgRect" presStyleLbl="bgShp" presStyleIdx="2" presStyleCnt="3"/>
      <dgm:spPr/>
    </dgm:pt>
    <dgm:pt modelId="{702C1740-3F80-48F6-BD69-B360B0BFE7F6}" type="pres">
      <dgm:prSet presAssocID="{6BEAC8E9-510D-4B17-A23C-14FD7E87D5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ed"/>
        </a:ext>
      </dgm:extLst>
    </dgm:pt>
    <dgm:pt modelId="{0AA5DE2D-D3DE-4081-A88B-4AB996680DFB}" type="pres">
      <dgm:prSet presAssocID="{6BEAC8E9-510D-4B17-A23C-14FD7E87D51E}" presName="spaceRect" presStyleCnt="0"/>
      <dgm:spPr/>
    </dgm:pt>
    <dgm:pt modelId="{1D4E5F10-9EF9-466E-A525-7D09565E5E80}" type="pres">
      <dgm:prSet presAssocID="{6BEAC8E9-510D-4B17-A23C-14FD7E87D51E}" presName="parTx" presStyleLbl="revTx" presStyleIdx="2" presStyleCnt="3">
        <dgm:presLayoutVars>
          <dgm:chMax val="0"/>
          <dgm:chPref val="0"/>
        </dgm:presLayoutVars>
      </dgm:prSet>
      <dgm:spPr/>
    </dgm:pt>
  </dgm:ptLst>
  <dgm:cxnLst>
    <dgm:cxn modelId="{FADF3D26-D3E2-4DBA-AFA3-DF3630E4AE59}" type="presOf" srcId="{874473DF-408C-4E38-BD05-524D5FA36A34}" destId="{0A6DDC61-3820-43D5-9A15-24958A770433}" srcOrd="0" destOrd="0" presId="urn:microsoft.com/office/officeart/2018/2/layout/IconVerticalSolidList"/>
    <dgm:cxn modelId="{03098981-5353-42AB-AA44-1E773ACC880E}" type="presOf" srcId="{8BB1CCE1-A09C-462F-A590-AAC1C3A42828}" destId="{97875396-B653-424C-8E4F-B6D6CBFBEB30}" srcOrd="0" destOrd="0" presId="urn:microsoft.com/office/officeart/2018/2/layout/IconVerticalSolidList"/>
    <dgm:cxn modelId="{B221E98A-A701-46AB-8135-EA87AF6ABCC2}" srcId="{8BB1CCE1-A09C-462F-A590-AAC1C3A42828}" destId="{02082C00-5D22-4011-B3E1-622EECA9B960}" srcOrd="1" destOrd="0" parTransId="{25B4C5E6-7AE4-4E55-B4CC-92E16E0A6F78}" sibTransId="{C32B7AF8-008C-44FB-8BAA-A93D9A1AF158}"/>
    <dgm:cxn modelId="{1B2EFD8C-CFFC-4162-9946-0E0CC3C616D7}" srcId="{8BB1CCE1-A09C-462F-A590-AAC1C3A42828}" destId="{6BEAC8E9-510D-4B17-A23C-14FD7E87D51E}" srcOrd="2" destOrd="0" parTransId="{ACE62E51-830C-42CF-AE0B-D8E6EF821C0D}" sibTransId="{68E8FD93-CB39-4214-8630-797CAC52A65D}"/>
    <dgm:cxn modelId="{4C4D29BA-B745-4AAA-833F-9FE1AE753DCB}" type="presOf" srcId="{02082C00-5D22-4011-B3E1-622EECA9B960}" destId="{CD90B8B8-E11A-4BC3-9B88-B54DD25BA013}" srcOrd="0" destOrd="0" presId="urn:microsoft.com/office/officeart/2018/2/layout/IconVerticalSolidList"/>
    <dgm:cxn modelId="{4616E6E2-E2A7-4F40-9258-E027DACF2FD9}" type="presOf" srcId="{6BEAC8E9-510D-4B17-A23C-14FD7E87D51E}" destId="{1D4E5F10-9EF9-466E-A525-7D09565E5E80}" srcOrd="0" destOrd="0" presId="urn:microsoft.com/office/officeart/2018/2/layout/IconVerticalSolidList"/>
    <dgm:cxn modelId="{C7731CF6-2DF9-4753-A8B4-56F4CAB78DFA}" srcId="{8BB1CCE1-A09C-462F-A590-AAC1C3A42828}" destId="{874473DF-408C-4E38-BD05-524D5FA36A34}" srcOrd="0" destOrd="0" parTransId="{584966EF-C4DA-4018-9B32-56845C4F4C01}" sibTransId="{31C514FF-E6D4-44B8-92D3-C5BC7BBAF20B}"/>
    <dgm:cxn modelId="{CCAB6E10-190B-43BC-9BA6-57AB901D4D6F}" type="presParOf" srcId="{97875396-B653-424C-8E4F-B6D6CBFBEB30}" destId="{873D9541-5035-4B94-BCE7-FD5322B0CEF3}" srcOrd="0" destOrd="0" presId="urn:microsoft.com/office/officeart/2018/2/layout/IconVerticalSolidList"/>
    <dgm:cxn modelId="{0DBC9531-D0F6-47F1-9E18-53DC75171805}" type="presParOf" srcId="{873D9541-5035-4B94-BCE7-FD5322B0CEF3}" destId="{215962EA-67F3-46E2-9A4B-3DF0057EAD32}" srcOrd="0" destOrd="0" presId="urn:microsoft.com/office/officeart/2018/2/layout/IconVerticalSolidList"/>
    <dgm:cxn modelId="{A1699329-A84A-4A55-8C2E-67104011F94C}" type="presParOf" srcId="{873D9541-5035-4B94-BCE7-FD5322B0CEF3}" destId="{EA9E41AF-1776-4FD7-9E4E-DFDF87A90F51}" srcOrd="1" destOrd="0" presId="urn:microsoft.com/office/officeart/2018/2/layout/IconVerticalSolidList"/>
    <dgm:cxn modelId="{B7F02463-1D3A-48FB-83B9-A2934A5DA054}" type="presParOf" srcId="{873D9541-5035-4B94-BCE7-FD5322B0CEF3}" destId="{877249CB-B332-4C3C-A400-BFDF76D59440}" srcOrd="2" destOrd="0" presId="urn:microsoft.com/office/officeart/2018/2/layout/IconVerticalSolidList"/>
    <dgm:cxn modelId="{B2173725-4513-478B-804C-A5A16CFCDB4B}" type="presParOf" srcId="{873D9541-5035-4B94-BCE7-FD5322B0CEF3}" destId="{0A6DDC61-3820-43D5-9A15-24958A770433}" srcOrd="3" destOrd="0" presId="urn:microsoft.com/office/officeart/2018/2/layout/IconVerticalSolidList"/>
    <dgm:cxn modelId="{D9DC9226-E189-4707-A249-38CEB6324F85}" type="presParOf" srcId="{97875396-B653-424C-8E4F-B6D6CBFBEB30}" destId="{31C1219B-63E6-4348-A3EF-C73C9C4E24BE}" srcOrd="1" destOrd="0" presId="urn:microsoft.com/office/officeart/2018/2/layout/IconVerticalSolidList"/>
    <dgm:cxn modelId="{53CEAB33-37C0-471F-85CB-8D66CDD3B263}" type="presParOf" srcId="{97875396-B653-424C-8E4F-B6D6CBFBEB30}" destId="{A70C4EE2-BBD1-4D82-8BB2-333F1E20E5C2}" srcOrd="2" destOrd="0" presId="urn:microsoft.com/office/officeart/2018/2/layout/IconVerticalSolidList"/>
    <dgm:cxn modelId="{584058BE-C942-41EB-87A2-BADE2423C1B5}" type="presParOf" srcId="{A70C4EE2-BBD1-4D82-8BB2-333F1E20E5C2}" destId="{78068327-27B4-4169-827F-5155D723BC8D}" srcOrd="0" destOrd="0" presId="urn:microsoft.com/office/officeart/2018/2/layout/IconVerticalSolidList"/>
    <dgm:cxn modelId="{0ECBD168-E132-49EA-97DD-10F8656C87CC}" type="presParOf" srcId="{A70C4EE2-BBD1-4D82-8BB2-333F1E20E5C2}" destId="{D8E177DA-C8FF-4FF1-9082-0AF5D868C479}" srcOrd="1" destOrd="0" presId="urn:microsoft.com/office/officeart/2018/2/layout/IconVerticalSolidList"/>
    <dgm:cxn modelId="{BFB68797-9857-494F-86DF-93DA30629273}" type="presParOf" srcId="{A70C4EE2-BBD1-4D82-8BB2-333F1E20E5C2}" destId="{CC7D1BA9-6DA3-4981-8AF1-CA503DE5F8DD}" srcOrd="2" destOrd="0" presId="urn:microsoft.com/office/officeart/2018/2/layout/IconVerticalSolidList"/>
    <dgm:cxn modelId="{399C2B97-5088-42A5-9FF7-4908F5380FD2}" type="presParOf" srcId="{A70C4EE2-BBD1-4D82-8BB2-333F1E20E5C2}" destId="{CD90B8B8-E11A-4BC3-9B88-B54DD25BA013}" srcOrd="3" destOrd="0" presId="urn:microsoft.com/office/officeart/2018/2/layout/IconVerticalSolidList"/>
    <dgm:cxn modelId="{D48AAA83-8EA9-4C88-81BB-870ED4461E80}" type="presParOf" srcId="{97875396-B653-424C-8E4F-B6D6CBFBEB30}" destId="{AF7C68FD-A14F-4D97-A323-A40252887724}" srcOrd="3" destOrd="0" presId="urn:microsoft.com/office/officeart/2018/2/layout/IconVerticalSolidList"/>
    <dgm:cxn modelId="{5F2CF7B0-790F-45C5-907C-ABDF0465595C}" type="presParOf" srcId="{97875396-B653-424C-8E4F-B6D6CBFBEB30}" destId="{A515288F-A2A6-46F7-8628-54989949E25F}" srcOrd="4" destOrd="0" presId="urn:microsoft.com/office/officeart/2018/2/layout/IconVerticalSolidList"/>
    <dgm:cxn modelId="{798ED3CC-7620-45BE-A8E5-E208DF32931C}" type="presParOf" srcId="{A515288F-A2A6-46F7-8628-54989949E25F}" destId="{38494553-428E-4FCC-8801-7F069E900FA1}" srcOrd="0" destOrd="0" presId="urn:microsoft.com/office/officeart/2018/2/layout/IconVerticalSolidList"/>
    <dgm:cxn modelId="{27C511BF-BDA9-4D6F-95C6-FD42E60E4546}" type="presParOf" srcId="{A515288F-A2A6-46F7-8628-54989949E25F}" destId="{702C1740-3F80-48F6-BD69-B360B0BFE7F6}" srcOrd="1" destOrd="0" presId="urn:microsoft.com/office/officeart/2018/2/layout/IconVerticalSolidList"/>
    <dgm:cxn modelId="{C2F742D5-DA5B-48C9-9A4D-A7B4E6ABFC03}" type="presParOf" srcId="{A515288F-A2A6-46F7-8628-54989949E25F}" destId="{0AA5DE2D-D3DE-4081-A88B-4AB996680DFB}" srcOrd="2" destOrd="0" presId="urn:microsoft.com/office/officeart/2018/2/layout/IconVerticalSolidList"/>
    <dgm:cxn modelId="{754500BD-91CC-45B7-8983-12C6662984FB}" type="presParOf" srcId="{A515288F-A2A6-46F7-8628-54989949E25F}" destId="{1D4E5F10-9EF9-466E-A525-7D09565E5E8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962EA-67F3-46E2-9A4B-3DF0057EAD3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E41AF-1776-4FD7-9E4E-DFDF87A90F51}">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6DDC61-3820-43D5-9A15-24958A770433}">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b="1" kern="1200"/>
            <a:t>Subgroup Detection</a:t>
          </a:r>
          <a:endParaRPr lang="en-US" sz="2500" kern="1200"/>
        </a:p>
      </dsp:txBody>
      <dsp:txXfrm>
        <a:off x="1616455" y="598"/>
        <a:ext cx="4649555" cy="1399528"/>
      </dsp:txXfrm>
    </dsp:sp>
    <dsp:sp modelId="{78068327-27B4-4169-827F-5155D723BC8D}">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177DA-C8FF-4FF1-9082-0AF5D868C479}">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90B8B8-E11A-4BC3-9B88-B54DD25BA013}">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b="1" kern="1200"/>
            <a:t>Identification of important actors and their roles in the Network</a:t>
          </a:r>
          <a:endParaRPr lang="en-US" sz="2500" kern="1200"/>
        </a:p>
      </dsp:txBody>
      <dsp:txXfrm>
        <a:off x="1616455" y="1750009"/>
        <a:ext cx="4649555" cy="1399528"/>
      </dsp:txXfrm>
    </dsp:sp>
    <dsp:sp modelId="{38494553-428E-4FCC-8801-7F069E900FA1}">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C1740-3F80-48F6-BD69-B360B0BFE7F6}">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E5F10-9EF9-466E-A525-7D09565E5E80}">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b="1" kern="1200"/>
            <a:t>Discovery of the Interactions and Patterns between the actors</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2E0FC9-2DE8-4972-A79E-A4BFF1A0839C}"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3AD23-66F6-453E-87ED-1AE2E4F2EFE4}" type="slidenum">
              <a:rPr lang="en-US" smtClean="0"/>
              <a:t>‹#›</a:t>
            </a:fld>
            <a:endParaRPr lang="en-US"/>
          </a:p>
        </p:txBody>
      </p:sp>
    </p:spTree>
    <p:extLst>
      <p:ext uri="{BB962C8B-B14F-4D97-AF65-F5344CB8AC3E}">
        <p14:creationId xmlns:p14="http://schemas.microsoft.com/office/powerpoint/2010/main" val="2563481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620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425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76347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138290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6725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53846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79676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959374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444427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4477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50115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860526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933892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894768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56526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645783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95359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052211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818799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0DA1498-92C7-4E4B-8045-C9195F453964}" type="datetimeFigureOut">
              <a:rPr lang="en-US" smtClean="0"/>
              <a:t>6/10/2020</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71519801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EFC605-D48F-46F6-A339-A205626D82B7}"/>
              </a:ext>
            </a:extLst>
          </p:cNvPr>
          <p:cNvSpPr>
            <a:spLocks noGrp="1"/>
          </p:cNvSpPr>
          <p:nvPr>
            <p:ph type="title"/>
          </p:nvPr>
        </p:nvSpPr>
        <p:spPr>
          <a:xfrm>
            <a:off x="4377626" y="966851"/>
            <a:ext cx="6889930" cy="4626864"/>
          </a:xfrm>
          <a:effectLst/>
        </p:spPr>
        <p:txBody>
          <a:bodyPr vert="horz" lIns="91440" tIns="45720" rIns="91440" bIns="45720" rtlCol="0" anchor="ctr">
            <a:normAutofit/>
          </a:bodyPr>
          <a:lstStyle/>
          <a:p>
            <a:pPr algn="l"/>
            <a:r>
              <a:rPr lang="en-US" sz="4800" dirty="0">
                <a:latin typeface="Calibri Light" panose="020F0302020204030204" pitchFamily="34" charset="0"/>
                <a:cs typeface="Calibri Light" panose="020F0302020204030204" pitchFamily="34" charset="0"/>
              </a:rPr>
              <a:t>Analyzing the Network of The ISIS Tweets using Social Network Analysis</a:t>
            </a:r>
          </a:p>
        </p:txBody>
      </p:sp>
      <p:cxnSp>
        <p:nvCxnSpPr>
          <p:cNvPr id="23" name="Straight Connector 19">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16825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ADF786-F565-4790-80E8-446795777017}"/>
              </a:ext>
            </a:extLst>
          </p:cNvPr>
          <p:cNvPicPr>
            <a:picLocks noChangeAspect="1"/>
          </p:cNvPicPr>
          <p:nvPr/>
        </p:nvPicPr>
        <p:blipFill>
          <a:blip r:embed="rId2"/>
          <a:stretch>
            <a:fillRect/>
          </a:stretch>
        </p:blipFill>
        <p:spPr>
          <a:xfrm>
            <a:off x="709127" y="153955"/>
            <a:ext cx="10473612" cy="6475445"/>
          </a:xfrm>
          <a:prstGeom prst="rect">
            <a:avLst/>
          </a:prstGeom>
        </p:spPr>
      </p:pic>
    </p:spTree>
    <p:extLst>
      <p:ext uri="{BB962C8B-B14F-4D97-AF65-F5344CB8AC3E}">
        <p14:creationId xmlns:p14="http://schemas.microsoft.com/office/powerpoint/2010/main" val="19915906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7BDD49A-761C-4CA9-820C-D7D02193F3CD}"/>
              </a:ext>
            </a:extLst>
          </p:cNvPr>
          <p:cNvPicPr>
            <a:picLocks noChangeAspect="1"/>
          </p:cNvPicPr>
          <p:nvPr/>
        </p:nvPicPr>
        <p:blipFill>
          <a:blip r:embed="rId3"/>
          <a:stretch>
            <a:fillRect/>
          </a:stretch>
        </p:blipFill>
        <p:spPr>
          <a:xfrm>
            <a:off x="1917441" y="480060"/>
            <a:ext cx="8322906" cy="5850760"/>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15502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809CEF-25B9-4A83-BA78-D79EBCDA39C4}"/>
              </a:ext>
            </a:extLst>
          </p:cNvPr>
          <p:cNvSpPr>
            <a:spLocks noChangeArrowheads="1"/>
          </p:cNvSpPr>
          <p:nvPr/>
        </p:nvSpPr>
        <p:spPr bwMode="auto">
          <a:xfrm>
            <a:off x="913795" y="609600"/>
            <a:ext cx="5910517" cy="13489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spcBef>
                <a:spcPct val="0"/>
              </a:spcBef>
              <a:spcAft>
                <a:spcPts val="600"/>
              </a:spcAft>
              <a:buClrTx/>
              <a:buSzTx/>
              <a:tabLst/>
            </a:pPr>
            <a:r>
              <a:rPr kumimoji="0" lang="en-US" altLang="en-US" sz="4000" b="1"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Calibri Light" panose="020F0302020204030204" pitchFamily="34" charset="0"/>
              </a:rPr>
              <a:t>Graph Distance Report </a:t>
            </a:r>
            <a:endParaRPr kumimoji="0" lang="en-US" altLang="en-US" sz="4000"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Calibri Light" panose="020F0302020204030204" pitchFamily="34" charset="0"/>
            </a:endParaRPr>
          </a:p>
          <a:p>
            <a:pPr marL="0" marR="0" lvl="0" indent="0" algn="ctr" fontAlgn="base">
              <a:spcBef>
                <a:spcPct val="0"/>
              </a:spcBef>
              <a:spcAft>
                <a:spcPts val="600"/>
              </a:spcAft>
              <a:buClrTx/>
              <a:buSzTx/>
              <a:tabLst/>
            </a:pPr>
            <a:endParaRPr kumimoji="0" lang="en-US" altLang="en-US" sz="4000"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4" name="Rectangle 3">
            <a:extLst>
              <a:ext uri="{FF2B5EF4-FFF2-40B4-BE49-F238E27FC236}">
                <a16:creationId xmlns:a16="http://schemas.microsoft.com/office/drawing/2014/main" id="{8613F92A-A678-4253-A4B9-399B01564737}"/>
              </a:ext>
            </a:extLst>
          </p:cNvPr>
          <p:cNvSpPr>
            <a:spLocks noChangeArrowheads="1"/>
          </p:cNvSpPr>
          <p:nvPr/>
        </p:nvSpPr>
        <p:spPr bwMode="auto">
          <a:xfrm>
            <a:off x="913795" y="2106070"/>
            <a:ext cx="5910517" cy="368513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spcBef>
                <a:spcPct val="20000"/>
              </a:spcBef>
              <a:spcAft>
                <a:spcPts val="600"/>
              </a:spcAft>
              <a:buClr>
                <a:schemeClr val="tx2"/>
              </a:buClr>
              <a:buSzPct val="70000"/>
              <a:buFont typeface="Wingdings 2" charset="2"/>
              <a:buNone/>
              <a:tabLst/>
            </a:pPr>
            <a:r>
              <a:rPr kumimoji="0" lang="en-US" altLang="en-US" b="1"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Parameters: </a:t>
            </a:r>
            <a:endPar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marR="0" lvl="0" indent="0" fontAlgn="base">
              <a:spcBef>
                <a:spcPct val="20000"/>
              </a:spcBef>
              <a:spcAft>
                <a:spcPts val="600"/>
              </a:spcAft>
              <a:buClr>
                <a:schemeClr val="tx2"/>
              </a:buClr>
              <a:buSzPct val="70000"/>
              <a:buFont typeface="Wingdings 2" charset="2"/>
              <a:buNone/>
              <a:tabLst/>
            </a:pP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Network Interpretation: undirected</a:t>
            </a:r>
          </a:p>
          <a:p>
            <a:pPr marL="0" marR="0" lvl="0" indent="0" fontAlgn="base">
              <a:spcBef>
                <a:spcPct val="20000"/>
              </a:spcBef>
              <a:spcAft>
                <a:spcPts val="600"/>
              </a:spcAft>
              <a:buClr>
                <a:schemeClr val="tx2"/>
              </a:buClr>
              <a:buSzPct val="70000"/>
              <a:buFont typeface="Wingdings 2" charset="2"/>
              <a:buNone/>
              <a:tabLst/>
            </a:pPr>
            <a:r>
              <a:rPr kumimoji="0" lang="en-US" altLang="en-US" b="1"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Results: </a:t>
            </a:r>
            <a:endPar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marR="0" lvl="0" indent="0" fontAlgn="base">
              <a:spcBef>
                <a:spcPct val="20000"/>
              </a:spcBef>
              <a:spcAft>
                <a:spcPts val="600"/>
              </a:spcAft>
              <a:buClr>
                <a:schemeClr val="tx2"/>
              </a:buClr>
              <a:buSzPct val="70000"/>
              <a:buFont typeface="Wingdings 2" charset="2"/>
              <a:buNone/>
              <a:tabLst/>
            </a:pP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Diameter: 9</a:t>
            </a:r>
            <a:b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Radius: 1</a:t>
            </a:r>
            <a:b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Average Path length: 3.597765924190278</a:t>
            </a:r>
            <a:b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br>
              <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kumimoji="0" lang="en-US" altLang="en-US" b="0" i="0" u="none" strike="noStrike" cap="none" normalizeH="0"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2" name="Picture 11">
            <a:extLst>
              <a:ext uri="{FF2B5EF4-FFF2-40B4-BE49-F238E27FC236}">
                <a16:creationId xmlns:a16="http://schemas.microsoft.com/office/drawing/2014/main" id="{FA5B6B2C-C44F-441A-B6EE-80D965ACA48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14" name="Rectangle 13">
            <a:extLst>
              <a:ext uri="{FF2B5EF4-FFF2-40B4-BE49-F238E27FC236}">
                <a16:creationId xmlns:a16="http://schemas.microsoft.com/office/drawing/2014/main" id="{0EAD4726-4343-49C7-94B5-CEA4A3C01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E76BC16-A6E1-4F8E-B920-F6E99DC2443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8460065" y="321734"/>
            <a:ext cx="2942720" cy="1964266"/>
          </a:xfrm>
          <a:prstGeom prst="rect">
            <a:avLst/>
          </a:prstGeom>
          <a:noFill/>
        </p:spPr>
      </p:pic>
      <p:pic>
        <p:nvPicPr>
          <p:cNvPr id="6" name="Picture 5">
            <a:extLst>
              <a:ext uri="{FF2B5EF4-FFF2-40B4-BE49-F238E27FC236}">
                <a16:creationId xmlns:a16="http://schemas.microsoft.com/office/drawing/2014/main" id="{138F08F3-A277-459E-854C-834B00C8FF27}"/>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8452180" y="2446868"/>
            <a:ext cx="2942720" cy="1964266"/>
          </a:xfrm>
          <a:prstGeom prst="rect">
            <a:avLst/>
          </a:prstGeom>
          <a:noFill/>
        </p:spPr>
      </p:pic>
      <p:pic>
        <p:nvPicPr>
          <p:cNvPr id="5" name="Picture 4">
            <a:extLst>
              <a:ext uri="{FF2B5EF4-FFF2-40B4-BE49-F238E27FC236}">
                <a16:creationId xmlns:a16="http://schemas.microsoft.com/office/drawing/2014/main" id="{1EA0958C-A108-4E0B-8D51-3AE0792E9F7A}"/>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8454282" y="4572001"/>
            <a:ext cx="2946399" cy="1964266"/>
          </a:xfrm>
          <a:prstGeom prst="rect">
            <a:avLst/>
          </a:prstGeom>
          <a:noFill/>
        </p:spPr>
      </p:pic>
    </p:spTree>
    <p:extLst>
      <p:ext uri="{BB962C8B-B14F-4D97-AF65-F5344CB8AC3E}">
        <p14:creationId xmlns:p14="http://schemas.microsoft.com/office/powerpoint/2010/main" val="26385653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DCD428-5388-4E3D-ACCB-F4A35520A301}"/>
              </a:ext>
            </a:extLst>
          </p:cNvPr>
          <p:cNvPicPr>
            <a:picLocks noChangeAspect="1"/>
          </p:cNvPicPr>
          <p:nvPr/>
        </p:nvPicPr>
        <p:blipFill>
          <a:blip r:embed="rId2"/>
          <a:stretch>
            <a:fillRect/>
          </a:stretch>
        </p:blipFill>
        <p:spPr>
          <a:xfrm>
            <a:off x="634481" y="130629"/>
            <a:ext cx="10748865" cy="6615404"/>
          </a:xfrm>
          <a:prstGeom prst="rect">
            <a:avLst/>
          </a:prstGeom>
        </p:spPr>
      </p:pic>
    </p:spTree>
    <p:extLst>
      <p:ext uri="{BB962C8B-B14F-4D97-AF65-F5344CB8AC3E}">
        <p14:creationId xmlns:p14="http://schemas.microsoft.com/office/powerpoint/2010/main" val="257957663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25C075-FDEF-49C7-AE50-4B4F137C0171}"/>
              </a:ext>
            </a:extLst>
          </p:cNvPr>
          <p:cNvSpPr txBox="1"/>
          <p:nvPr/>
        </p:nvSpPr>
        <p:spPr>
          <a:xfrm>
            <a:off x="1151423" y="5512214"/>
            <a:ext cx="9440034" cy="1088336"/>
          </a:xfrm>
          <a:prstGeom prst="rect">
            <a:avLst/>
          </a:prstGeom>
        </p:spPr>
        <p:txBody>
          <a:bodyPr vert="horz" lIns="91440" tIns="45720" rIns="91440" bIns="45720" rtlCol="0" anchor="b">
            <a:normAutofit/>
          </a:bodyPr>
          <a:lstStyle/>
          <a:p>
            <a:pPr algn="ctr">
              <a:spcBef>
                <a:spcPct val="0"/>
              </a:spcBef>
              <a:spcAft>
                <a:spcPts val="600"/>
              </a:spcAft>
            </a:pPr>
            <a:r>
              <a:rPr lang="en-US" sz="4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Betweenness Centrality:</a:t>
            </a:r>
          </a:p>
        </p:txBody>
      </p:sp>
      <p:pic>
        <p:nvPicPr>
          <p:cNvPr id="3" name="Picture 2">
            <a:extLst>
              <a:ext uri="{FF2B5EF4-FFF2-40B4-BE49-F238E27FC236}">
                <a16:creationId xmlns:a16="http://schemas.microsoft.com/office/drawing/2014/main" id="{E793F9D0-B66C-4EC6-B9F5-E4BEB7D35F32}"/>
              </a:ext>
            </a:extLst>
          </p:cNvPr>
          <p:cNvPicPr>
            <a:picLocks noChangeAspect="1"/>
          </p:cNvPicPr>
          <p:nvPr/>
        </p:nvPicPr>
        <p:blipFill>
          <a:blip r:embed="rId3"/>
          <a:stretch>
            <a:fillRect/>
          </a:stretch>
        </p:blipFill>
        <p:spPr>
          <a:xfrm>
            <a:off x="1334277" y="354564"/>
            <a:ext cx="9661849" cy="5299788"/>
          </a:xfrm>
          <a:prstGeom prst="rect">
            <a:avLst/>
          </a:prstGeom>
        </p:spPr>
      </p:pic>
    </p:spTree>
    <p:extLst>
      <p:ext uri="{BB962C8B-B14F-4D97-AF65-F5344CB8AC3E}">
        <p14:creationId xmlns:p14="http://schemas.microsoft.com/office/powerpoint/2010/main" val="33220591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70CE27D-DD9B-48B5-8F3F-51A052707FC5}"/>
              </a:ext>
            </a:extLst>
          </p:cNvPr>
          <p:cNvPicPr>
            <a:picLocks noChangeAspect="1"/>
          </p:cNvPicPr>
          <p:nvPr/>
        </p:nvPicPr>
        <p:blipFill>
          <a:blip r:embed="rId3"/>
          <a:stretch>
            <a:fillRect/>
          </a:stretch>
        </p:blipFill>
        <p:spPr>
          <a:xfrm>
            <a:off x="681135" y="177282"/>
            <a:ext cx="11122089" cy="6494106"/>
          </a:xfrm>
          <a:prstGeom prst="rect">
            <a:avLst/>
          </a:prstGeom>
        </p:spPr>
      </p:pic>
    </p:spTree>
    <p:extLst>
      <p:ext uri="{BB962C8B-B14F-4D97-AF65-F5344CB8AC3E}">
        <p14:creationId xmlns:p14="http://schemas.microsoft.com/office/powerpoint/2010/main" val="175180557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4">
            <a:extLst>
              <a:ext uri="{FF2B5EF4-FFF2-40B4-BE49-F238E27FC236}">
                <a16:creationId xmlns:a16="http://schemas.microsoft.com/office/drawing/2014/main" id="{19B2EB12-332C-4DCC-9746-30DD4690F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36">
            <a:extLst>
              <a:ext uri="{FF2B5EF4-FFF2-40B4-BE49-F238E27FC236}">
                <a16:creationId xmlns:a16="http://schemas.microsoft.com/office/drawing/2014/main" id="{AFD40B55-BABB-4B33-ADD3-0C23404306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590550"/>
            <a:ext cx="5480792" cy="2739376"/>
            <a:chOff x="7807230" y="2012810"/>
            <a:chExt cx="3251252" cy="3459865"/>
          </a:xfrm>
        </p:grpSpPr>
        <p:sp>
          <p:nvSpPr>
            <p:cNvPr id="38" name="Rectangle 37">
              <a:extLst>
                <a:ext uri="{FF2B5EF4-FFF2-40B4-BE49-F238E27FC236}">
                  <a16:creationId xmlns:a16="http://schemas.microsoft.com/office/drawing/2014/main" id="{C324E181-0B87-4B75-A5EC-6A4B1BD1B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38">
              <a:extLst>
                <a:ext uri="{FF2B5EF4-FFF2-40B4-BE49-F238E27FC236}">
                  <a16:creationId xmlns:a16="http://schemas.microsoft.com/office/drawing/2014/main" id="{577211FB-84C1-4B06-AF95-F83D0394D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946F482-AA4C-4D81-AB6D-18AED3A022A5}"/>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701134" y="889428"/>
            <a:ext cx="5148072" cy="2141619"/>
          </a:xfrm>
          <a:prstGeom prst="rect">
            <a:avLst/>
          </a:prstGeom>
          <a:noFill/>
        </p:spPr>
      </p:pic>
      <p:grpSp>
        <p:nvGrpSpPr>
          <p:cNvPr id="41" name="Group 40">
            <a:extLst>
              <a:ext uri="{FF2B5EF4-FFF2-40B4-BE49-F238E27FC236}">
                <a16:creationId xmlns:a16="http://schemas.microsoft.com/office/drawing/2014/main" id="{E616EDA1-F722-4C6A-AD2F-E487C7EBE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3544708"/>
            <a:ext cx="2651760" cy="2739376"/>
            <a:chOff x="7807230" y="2012810"/>
            <a:chExt cx="3251252" cy="3459865"/>
          </a:xfrm>
        </p:grpSpPr>
        <p:sp>
          <p:nvSpPr>
            <p:cNvPr id="42" name="Rectangle 41">
              <a:extLst>
                <a:ext uri="{FF2B5EF4-FFF2-40B4-BE49-F238E27FC236}">
                  <a16:creationId xmlns:a16="http://schemas.microsoft.com/office/drawing/2014/main" id="{2B994A57-EDEF-4F7C-9FF3-8A46664686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D45935-877E-4620-9F00-69FFC601B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D862233B-56E8-4298-94A0-9355510B2C95}"/>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838893" y="3716532"/>
            <a:ext cx="2043522" cy="2395728"/>
          </a:xfrm>
          <a:prstGeom prst="rect">
            <a:avLst/>
          </a:prstGeom>
          <a:noFill/>
        </p:spPr>
      </p:pic>
      <p:grpSp>
        <p:nvGrpSpPr>
          <p:cNvPr id="45" name="Group 44">
            <a:extLst>
              <a:ext uri="{FF2B5EF4-FFF2-40B4-BE49-F238E27FC236}">
                <a16:creationId xmlns:a16="http://schemas.microsoft.com/office/drawing/2014/main" id="{718BCC2B-0684-4382-A2D3-C9ADC77687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5270" y="3544708"/>
            <a:ext cx="2651760" cy="2739376"/>
            <a:chOff x="7807230" y="2012810"/>
            <a:chExt cx="3251252" cy="3459865"/>
          </a:xfrm>
        </p:grpSpPr>
        <p:sp>
          <p:nvSpPr>
            <p:cNvPr id="46" name="Rectangle 45">
              <a:extLst>
                <a:ext uri="{FF2B5EF4-FFF2-40B4-BE49-F238E27FC236}">
                  <a16:creationId xmlns:a16="http://schemas.microsoft.com/office/drawing/2014/main" id="{F67BE271-7CC8-493E-ACC7-330B8DAE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16E226-9BF3-4654-A708-DDC3A062C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EC013FC9-D5EB-4DEB-B6CC-171084846914}"/>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3628268" y="3716532"/>
            <a:ext cx="2165764" cy="2395728"/>
          </a:xfrm>
          <a:prstGeom prst="rect">
            <a:avLst/>
          </a:prstGeom>
          <a:noFill/>
        </p:spPr>
      </p:pic>
      <p:grpSp>
        <p:nvGrpSpPr>
          <p:cNvPr id="49" name="Group 48">
            <a:extLst>
              <a:ext uri="{FF2B5EF4-FFF2-40B4-BE49-F238E27FC236}">
                <a16:creationId xmlns:a16="http://schemas.microsoft.com/office/drawing/2014/main" id="{B5D0BDB0-2E17-4D86-BEE1-1A1817E04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6100" y="583417"/>
            <a:ext cx="5451125" cy="5700667"/>
            <a:chOff x="7807230" y="2012810"/>
            <a:chExt cx="3251252" cy="3459865"/>
          </a:xfrm>
        </p:grpSpPr>
        <p:sp>
          <p:nvSpPr>
            <p:cNvPr id="50" name="Rectangle 49">
              <a:extLst>
                <a:ext uri="{FF2B5EF4-FFF2-40B4-BE49-F238E27FC236}">
                  <a16:creationId xmlns:a16="http://schemas.microsoft.com/office/drawing/2014/main" id="{07A4205F-B9AE-4B05-9BDE-05C46ED3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B833BEF-B243-4FC2-967F-3C9C2085A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2396866-30DA-40D0-810B-F69A0FE1FDB0}"/>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6710041" y="763702"/>
            <a:ext cx="4443242" cy="5340096"/>
          </a:xfrm>
          <a:prstGeom prst="rect">
            <a:avLst/>
          </a:prstGeom>
          <a:noFill/>
        </p:spPr>
      </p:pic>
    </p:spTree>
    <p:extLst>
      <p:ext uri="{BB962C8B-B14F-4D97-AF65-F5344CB8AC3E}">
        <p14:creationId xmlns:p14="http://schemas.microsoft.com/office/powerpoint/2010/main" val="315335602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6C0E202-A752-4D54-A577-8039B3D9620B}"/>
              </a:ext>
            </a:extLst>
          </p:cNvPr>
          <p:cNvPicPr>
            <a:picLocks noChangeAspect="1"/>
          </p:cNvPicPr>
          <p:nvPr/>
        </p:nvPicPr>
        <p:blipFill>
          <a:blip r:embed="rId3"/>
          <a:stretch>
            <a:fillRect/>
          </a:stretch>
        </p:blipFill>
        <p:spPr>
          <a:xfrm>
            <a:off x="643467" y="1328168"/>
            <a:ext cx="5372099" cy="4201663"/>
          </a:xfrm>
          <a:prstGeom prst="rect">
            <a:avLst/>
          </a:prstGeom>
        </p:spPr>
      </p:pic>
      <p:pic>
        <p:nvPicPr>
          <p:cNvPr id="3" name="Picture 2">
            <a:extLst>
              <a:ext uri="{FF2B5EF4-FFF2-40B4-BE49-F238E27FC236}">
                <a16:creationId xmlns:a16="http://schemas.microsoft.com/office/drawing/2014/main" id="{DC4BBA04-D97A-4E05-B9C1-7F65B3507B9C}"/>
              </a:ext>
            </a:extLst>
          </p:cNvPr>
          <p:cNvPicPr>
            <a:picLocks noChangeAspect="1"/>
          </p:cNvPicPr>
          <p:nvPr/>
        </p:nvPicPr>
        <p:blipFill>
          <a:blip r:embed="rId4"/>
          <a:stretch>
            <a:fillRect/>
          </a:stretch>
        </p:blipFill>
        <p:spPr>
          <a:xfrm>
            <a:off x="6175686" y="2612571"/>
            <a:ext cx="5372099" cy="2556588"/>
          </a:xfrm>
          <a:prstGeom prst="rect">
            <a:avLst/>
          </a:prstGeom>
        </p:spPr>
      </p:pic>
    </p:spTree>
    <p:extLst>
      <p:ext uri="{BB962C8B-B14F-4D97-AF65-F5344CB8AC3E}">
        <p14:creationId xmlns:p14="http://schemas.microsoft.com/office/powerpoint/2010/main" val="143283128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3797CA-51AE-4245-A8B2-F5D018052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D13CF6-CAE0-4A88-A734-2A3DBFE8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F2B986B-0398-429D-9304-35C2A2197E35}"/>
              </a:ext>
            </a:extLst>
          </p:cNvPr>
          <p:cNvPicPr>
            <a:picLocks noChangeAspect="1"/>
          </p:cNvPicPr>
          <p:nvPr/>
        </p:nvPicPr>
        <p:blipFill>
          <a:blip r:embed="rId3"/>
          <a:stretch>
            <a:fillRect/>
          </a:stretch>
        </p:blipFill>
        <p:spPr>
          <a:xfrm>
            <a:off x="643467" y="1331134"/>
            <a:ext cx="5372099" cy="4195732"/>
          </a:xfrm>
          <a:prstGeom prst="rect">
            <a:avLst/>
          </a:prstGeom>
        </p:spPr>
      </p:pic>
      <p:pic>
        <p:nvPicPr>
          <p:cNvPr id="3" name="Picture 2">
            <a:extLst>
              <a:ext uri="{FF2B5EF4-FFF2-40B4-BE49-F238E27FC236}">
                <a16:creationId xmlns:a16="http://schemas.microsoft.com/office/drawing/2014/main" id="{0A23F3CA-1180-4969-A282-5B9A2396B152}"/>
              </a:ext>
            </a:extLst>
          </p:cNvPr>
          <p:cNvPicPr/>
          <p:nvPr/>
        </p:nvPicPr>
        <p:blipFill>
          <a:blip r:embed="rId4"/>
          <a:stretch>
            <a:fillRect/>
          </a:stretch>
        </p:blipFill>
        <p:spPr>
          <a:xfrm>
            <a:off x="5910943" y="1693508"/>
            <a:ext cx="5748809" cy="3018452"/>
          </a:xfrm>
          <a:prstGeom prst="rect">
            <a:avLst/>
          </a:prstGeom>
        </p:spPr>
      </p:pic>
    </p:spTree>
    <p:extLst>
      <p:ext uri="{BB962C8B-B14F-4D97-AF65-F5344CB8AC3E}">
        <p14:creationId xmlns:p14="http://schemas.microsoft.com/office/powerpoint/2010/main" val="328345648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1A11A-A2E3-4167-B81A-04969F047812}"/>
              </a:ext>
            </a:extLst>
          </p:cNvPr>
          <p:cNvSpPr txBox="1"/>
          <p:nvPr/>
        </p:nvSpPr>
        <p:spPr>
          <a:xfrm>
            <a:off x="5369441" y="1233378"/>
            <a:ext cx="5441285" cy="2364964"/>
          </a:xfrm>
          <a:prstGeom prst="rect">
            <a:avLst/>
          </a:prstGeom>
        </p:spPr>
        <p:txBody>
          <a:bodyPr vert="horz" lIns="91440" tIns="45720" rIns="91440" bIns="45720" rtlCol="0" anchor="b">
            <a:normAutofit/>
          </a:bodyPr>
          <a:lstStyle/>
          <a:p>
            <a:pPr algn="ctr">
              <a:spcBef>
                <a:spcPct val="0"/>
              </a:spcBef>
              <a:spcAft>
                <a:spcPts val="600"/>
              </a:spcAft>
            </a:pPr>
            <a:r>
              <a:rPr lang="en-US" sz="5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Word Cloud Result:</a:t>
            </a:r>
          </a:p>
        </p:txBody>
      </p:sp>
      <p:pic>
        <p:nvPicPr>
          <p:cNvPr id="10" name="Picture 9">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5" name="Picture 4">
            <a:extLst>
              <a:ext uri="{FF2B5EF4-FFF2-40B4-BE49-F238E27FC236}">
                <a16:creationId xmlns:a16="http://schemas.microsoft.com/office/drawing/2014/main" id="{9085E14F-3A57-4ABE-842E-2B273FFC082B}"/>
              </a:ext>
            </a:extLst>
          </p:cNvPr>
          <p:cNvPicPr/>
          <p:nvPr/>
        </p:nvPicPr>
        <p:blipFill>
          <a:blip r:embed="rId4"/>
          <a:stretch>
            <a:fillRect/>
          </a:stretch>
        </p:blipFill>
        <p:spPr>
          <a:xfrm>
            <a:off x="643339" y="1440980"/>
            <a:ext cx="3551912" cy="3525272"/>
          </a:xfrm>
          <a:prstGeom prst="rect">
            <a:avLst/>
          </a:prstGeom>
        </p:spPr>
      </p:pic>
    </p:spTree>
    <p:extLst>
      <p:ext uri="{BB962C8B-B14F-4D97-AF65-F5344CB8AC3E}">
        <p14:creationId xmlns:p14="http://schemas.microsoft.com/office/powerpoint/2010/main" val="392711114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70A0CB9-A1BA-4BF5-BB5A-0D7E97B271A7}"/>
              </a:ext>
            </a:extLst>
          </p:cNvPr>
          <p:cNvSpPr>
            <a:spLocks noGrp="1"/>
          </p:cNvSpPr>
          <p:nvPr>
            <p:ph type="ctrTitle"/>
          </p:nvPr>
        </p:nvSpPr>
        <p:spPr>
          <a:xfrm>
            <a:off x="834013" y="1115568"/>
            <a:ext cx="3487616" cy="4626864"/>
          </a:xfrm>
        </p:spPr>
        <p:txBody>
          <a:bodyPr vert="horz" lIns="91440" tIns="45720" rIns="91440" bIns="45720" rtlCol="0" anchor="ctr">
            <a:normAutofit/>
          </a:bodyPr>
          <a:lstStyle/>
          <a:p>
            <a:pPr algn="l"/>
            <a:r>
              <a:rPr lang="en-US" sz="3600">
                <a:cs typeface="Calibri Light" panose="020F0302020204030204" pitchFamily="34" charset="0"/>
              </a:rPr>
              <a:t>Background</a:t>
            </a:r>
          </a:p>
        </p:txBody>
      </p:sp>
      <p:cxnSp>
        <p:nvCxnSpPr>
          <p:cNvPr id="14" name="Straight Connector 13">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145D49D-1C24-41B2-AD9A-7D600F9DC288}"/>
              </a:ext>
            </a:extLst>
          </p:cNvPr>
          <p:cNvSpPr txBox="1"/>
          <p:nvPr/>
        </p:nvSpPr>
        <p:spPr>
          <a:xfrm>
            <a:off x="5105398" y="1115568"/>
            <a:ext cx="6245352" cy="4626864"/>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tx2"/>
              </a:buClr>
              <a:buSzPct val="70000"/>
              <a:buFont typeface="Wingdings 2" charset="2"/>
              <a:buChar char="§"/>
            </a:pPr>
            <a:r>
              <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Islamic State of Iraq and the Levant known as ISIS one of the terrorist Organizations which is a global threat controls Syria and most of Iraq and Israel.</a:t>
            </a:r>
          </a:p>
          <a:p>
            <a:pPr marL="285750" indent="-285750">
              <a:lnSpc>
                <a:spcPct val="90000"/>
              </a:lnSpc>
              <a:spcBef>
                <a:spcPct val="20000"/>
              </a:spcBef>
              <a:spcAft>
                <a:spcPts val="600"/>
              </a:spcAft>
              <a:buClr>
                <a:schemeClr val="tx2"/>
              </a:buClr>
              <a:buSzPct val="70000"/>
              <a:buFont typeface="Wingdings 2" charset="2"/>
              <a:buChar char="§"/>
            </a:pPr>
            <a:endPar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Wingdings 2" charset="2"/>
              <a:buChar char="§"/>
            </a:pPr>
            <a:r>
              <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Analysis of this terrorist network is essential for discovering their propaganda. ISIS has a constant stream of propaganda for which it is using twitter 90% of the time to spread violence.</a:t>
            </a:r>
          </a:p>
          <a:p>
            <a:pPr marL="285750" indent="-285750">
              <a:lnSpc>
                <a:spcPct val="90000"/>
              </a:lnSpc>
              <a:spcBef>
                <a:spcPct val="20000"/>
              </a:spcBef>
              <a:spcAft>
                <a:spcPts val="600"/>
              </a:spcAft>
              <a:buClr>
                <a:schemeClr val="tx2"/>
              </a:buClr>
              <a:buSzPct val="70000"/>
              <a:buFont typeface="Wingdings 2" charset="2"/>
              <a:buChar char="§"/>
            </a:pPr>
            <a:endPar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Wingdings 2" charset="2"/>
              <a:buChar char="§"/>
            </a:pPr>
            <a:r>
              <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ISIS consists of 70,000 twitter accounts globally out of which around 200,000 tweets are being posted on twitter every day. </a:t>
            </a:r>
          </a:p>
          <a:p>
            <a:pPr marL="285750" indent="-285750">
              <a:lnSpc>
                <a:spcPct val="90000"/>
              </a:lnSpc>
              <a:spcBef>
                <a:spcPct val="20000"/>
              </a:spcBef>
              <a:spcAft>
                <a:spcPts val="600"/>
              </a:spcAft>
              <a:buClr>
                <a:schemeClr val="tx2"/>
              </a:buClr>
              <a:buSzPct val="70000"/>
              <a:buFont typeface="Wingdings 2" charset="2"/>
              <a:buChar char="§"/>
            </a:pPr>
            <a:endPar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Wingdings 2" charset="2"/>
              <a:buChar char="§"/>
            </a:pPr>
            <a:r>
              <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Studying the network of ISIS helps in developing counter strategies in order to blunt its outreach efforts effectively as it is using digital strategy to crowdsource. </a:t>
            </a:r>
          </a:p>
          <a:p>
            <a:pPr marL="285750" indent="-285750">
              <a:lnSpc>
                <a:spcPct val="90000"/>
              </a:lnSpc>
              <a:spcBef>
                <a:spcPct val="20000"/>
              </a:spcBef>
              <a:spcAft>
                <a:spcPts val="600"/>
              </a:spcAft>
              <a:buClr>
                <a:schemeClr val="tx2"/>
              </a:buClr>
              <a:buSzPct val="70000"/>
              <a:buFont typeface="Wingdings 2" charset="2"/>
              <a:buChar char="§"/>
            </a:pPr>
            <a:endPar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lnSpc>
                <a:spcPct val="90000"/>
              </a:lnSpc>
              <a:spcBef>
                <a:spcPct val="20000"/>
              </a:spcBef>
              <a:spcAft>
                <a:spcPts val="600"/>
              </a:spcAft>
              <a:buClr>
                <a:schemeClr val="tx2"/>
              </a:buClr>
              <a:buSzPct val="70000"/>
              <a:buFont typeface="Wingdings 2" charset="2"/>
              <a:buChar char="§"/>
            </a:pPr>
            <a:r>
              <a:rPr lang="en-US" sz="13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Using social network analysis and tools we will be able to explore the complex networks to recognize patterns which were previously unreadable. Through this we will be able to extract the hidden relationships, their strategies and the user interactions.</a:t>
            </a:r>
          </a:p>
        </p:txBody>
      </p:sp>
    </p:spTree>
    <p:extLst>
      <p:ext uri="{BB962C8B-B14F-4D97-AF65-F5344CB8AC3E}">
        <p14:creationId xmlns:p14="http://schemas.microsoft.com/office/powerpoint/2010/main" val="411795430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7C52AA-D9FA-4F58-86CB-629D3F468A8F}"/>
              </a:ext>
            </a:extLst>
          </p:cNvPr>
          <p:cNvSpPr txBox="1"/>
          <p:nvPr/>
        </p:nvSpPr>
        <p:spPr>
          <a:xfrm>
            <a:off x="191278" y="151236"/>
            <a:ext cx="6825343" cy="584775"/>
          </a:xfrm>
          <a:prstGeom prst="rect">
            <a:avLst/>
          </a:prstGeom>
          <a:noFill/>
        </p:spPr>
        <p:txBody>
          <a:bodyPr wrap="square" rtlCol="0">
            <a:spAutoFit/>
          </a:bodyPr>
          <a:lstStyle/>
          <a:p>
            <a:r>
              <a:rPr lang="en-US" sz="3200" dirty="0">
                <a:latin typeface="Calibri Light" panose="020F0302020204030204" pitchFamily="34" charset="0"/>
                <a:cs typeface="Calibri Light" panose="020F0302020204030204" pitchFamily="34" charset="0"/>
              </a:rPr>
              <a:t>Conclusion</a:t>
            </a:r>
          </a:p>
        </p:txBody>
      </p:sp>
      <p:sp>
        <p:nvSpPr>
          <p:cNvPr id="3" name="TextBox 2">
            <a:extLst>
              <a:ext uri="{FF2B5EF4-FFF2-40B4-BE49-F238E27FC236}">
                <a16:creationId xmlns:a16="http://schemas.microsoft.com/office/drawing/2014/main" id="{421E1A9E-3A9C-4403-9E70-9D3C6F5B257D}"/>
              </a:ext>
            </a:extLst>
          </p:cNvPr>
          <p:cNvSpPr txBox="1"/>
          <p:nvPr/>
        </p:nvSpPr>
        <p:spPr>
          <a:xfrm>
            <a:off x="121299" y="736011"/>
            <a:ext cx="1052493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 the recent years, we have seen frequent reports of terrorist attacks all around the world. </a:t>
            </a:r>
          </a:p>
          <a:p>
            <a:pPr marL="285750" indent="-285750">
              <a:buFont typeface="Arial" panose="020B0604020202020204" pitchFamily="34" charset="0"/>
              <a:buChar char="•"/>
            </a:pPr>
            <a:r>
              <a:rPr lang="en-US" dirty="0"/>
              <a:t>A good understanding of the terrorist organizations and their social networks is helpful to combat the potential terrorist attacks. </a:t>
            </a:r>
          </a:p>
          <a:p>
            <a:pPr marL="285750" indent="-285750">
              <a:buFont typeface="Arial" panose="020B0604020202020204" pitchFamily="34" charset="0"/>
              <a:buChar char="•"/>
            </a:pPr>
            <a:r>
              <a:rPr lang="en-US" dirty="0"/>
              <a:t>In this work, we have utilized </a:t>
            </a:r>
            <a:r>
              <a:rPr lang="en-US" dirty="0" err="1"/>
              <a:t>Fruchterman</a:t>
            </a:r>
            <a:r>
              <a:rPr lang="en-US" dirty="0"/>
              <a:t> and </a:t>
            </a:r>
            <a:r>
              <a:rPr lang="en-US" dirty="0" err="1"/>
              <a:t>Reingold</a:t>
            </a:r>
            <a:r>
              <a:rPr lang="en-US" dirty="0"/>
              <a:t> Algorithm to initialize the coordinates of nodes in terrorist social networks and applied the Degree Centrality, Closeness Centrality, Betweenness Centrality, Eigenvector Centrality, Clustering Coefficient, K-core algorithm for visualizing and exploring the global ISIS network interactively. </a:t>
            </a:r>
          </a:p>
          <a:p>
            <a:pPr marL="285750" indent="-285750">
              <a:buFont typeface="Arial" panose="020B0604020202020204" pitchFamily="34" charset="0"/>
              <a:buChar char="•"/>
            </a:pPr>
            <a:r>
              <a:rPr lang="en-US" dirty="0"/>
              <a:t>The distance between nodes represents the strength of their associations. Combination of these techniques effectively and efficiently support users to extract to identify the key persons in the terrorist groups and discovering specific patterns of interaction among the terrorists. </a:t>
            </a:r>
          </a:p>
        </p:txBody>
      </p:sp>
      <p:sp>
        <p:nvSpPr>
          <p:cNvPr id="4" name="TextBox 3">
            <a:extLst>
              <a:ext uri="{FF2B5EF4-FFF2-40B4-BE49-F238E27FC236}">
                <a16:creationId xmlns:a16="http://schemas.microsoft.com/office/drawing/2014/main" id="{C9EA59D9-8EEE-4F6A-8F15-722CF702C659}"/>
              </a:ext>
            </a:extLst>
          </p:cNvPr>
          <p:cNvSpPr txBox="1"/>
          <p:nvPr/>
        </p:nvSpPr>
        <p:spPr>
          <a:xfrm>
            <a:off x="265922" y="3813776"/>
            <a:ext cx="4450702" cy="584775"/>
          </a:xfrm>
          <a:prstGeom prst="rect">
            <a:avLst/>
          </a:prstGeom>
          <a:noFill/>
        </p:spPr>
        <p:txBody>
          <a:bodyPr wrap="square" rtlCol="0">
            <a:spAutoFit/>
          </a:bodyPr>
          <a:lstStyle/>
          <a:p>
            <a:r>
              <a:rPr lang="en-US" sz="3200" dirty="0">
                <a:latin typeface="Calibri Light" panose="020F0302020204030204" pitchFamily="34" charset="0"/>
                <a:cs typeface="Calibri Light" panose="020F0302020204030204" pitchFamily="34" charset="0"/>
              </a:rPr>
              <a:t>Future Scope:</a:t>
            </a:r>
          </a:p>
        </p:txBody>
      </p:sp>
      <p:sp>
        <p:nvSpPr>
          <p:cNvPr id="5" name="TextBox 4">
            <a:extLst>
              <a:ext uri="{FF2B5EF4-FFF2-40B4-BE49-F238E27FC236}">
                <a16:creationId xmlns:a16="http://schemas.microsoft.com/office/drawing/2014/main" id="{E503DE55-4B91-40E0-98D5-DBA5E6E137C7}"/>
              </a:ext>
            </a:extLst>
          </p:cNvPr>
          <p:cNvSpPr txBox="1"/>
          <p:nvPr/>
        </p:nvSpPr>
        <p:spPr>
          <a:xfrm>
            <a:off x="265922" y="4618653"/>
            <a:ext cx="1041296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More tweets can be scrapped out.</a:t>
            </a:r>
          </a:p>
          <a:p>
            <a:pPr marL="285750" indent="-285750">
              <a:buFont typeface="Arial" panose="020B0604020202020204" pitchFamily="34" charset="0"/>
              <a:buChar char="•"/>
            </a:pPr>
            <a:r>
              <a:rPr lang="en-US" dirty="0"/>
              <a:t>In depth analysis of the network can be done based on tweets and the kind of hashtags that are being used in this.</a:t>
            </a:r>
          </a:p>
          <a:p>
            <a:pPr marL="285750" indent="-285750">
              <a:buFont typeface="Arial" panose="020B0604020202020204" pitchFamily="34" charset="0"/>
              <a:buChar char="•"/>
            </a:pPr>
            <a:r>
              <a:rPr lang="en-US" dirty="0"/>
              <a:t>Analysis of different types/kind of people who follow those users.</a:t>
            </a:r>
          </a:p>
          <a:p>
            <a:endParaRPr lang="en-US" dirty="0"/>
          </a:p>
        </p:txBody>
      </p:sp>
    </p:spTree>
    <p:extLst>
      <p:ext uri="{BB962C8B-B14F-4D97-AF65-F5344CB8AC3E}">
        <p14:creationId xmlns:p14="http://schemas.microsoft.com/office/powerpoint/2010/main" val="23828987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7A79E7-D66C-46C0-8260-60F9C3716A1B}"/>
              </a:ext>
            </a:extLst>
          </p:cNvPr>
          <p:cNvSpPr txBox="1"/>
          <p:nvPr/>
        </p:nvSpPr>
        <p:spPr>
          <a:xfrm>
            <a:off x="4377626" y="966851"/>
            <a:ext cx="6889930" cy="4626864"/>
          </a:xfrm>
          <a:prstGeom prst="rect">
            <a:avLst/>
          </a:prstGeom>
          <a:effectLst/>
        </p:spPr>
        <p:txBody>
          <a:bodyPr vert="horz" lIns="91440" tIns="45720" rIns="91440" bIns="45720" rtlCol="0" anchor="ctr">
            <a:normAutofit/>
          </a:bodyPr>
          <a:lstStyle/>
          <a:p>
            <a:pPr>
              <a:spcBef>
                <a:spcPct val="0"/>
              </a:spcBef>
              <a:spcAft>
                <a:spcPts val="600"/>
              </a:spcAft>
            </a:pPr>
            <a:r>
              <a:rPr lang="en-US" sz="5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Thank you!!!</a:t>
            </a:r>
          </a:p>
        </p:txBody>
      </p:sp>
      <p:cxnSp>
        <p:nvCxnSpPr>
          <p:cNvPr id="14"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408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14EF-828F-44B8-9D20-7DC216611C95}"/>
              </a:ext>
            </a:extLst>
          </p:cNvPr>
          <p:cNvSpPr>
            <a:spLocks noGrp="1"/>
          </p:cNvSpPr>
          <p:nvPr>
            <p:ph type="title"/>
          </p:nvPr>
        </p:nvSpPr>
        <p:spPr>
          <a:xfrm>
            <a:off x="633743" y="609599"/>
            <a:ext cx="3413156" cy="5273675"/>
          </a:xfrm>
        </p:spPr>
        <p:txBody>
          <a:bodyPr>
            <a:normAutofit/>
          </a:bodyPr>
          <a:lstStyle/>
          <a:p>
            <a:r>
              <a:rPr lang="en-US"/>
              <a:t>Research Questions:</a:t>
            </a:r>
            <a:endParaRPr lang="en-US" dirty="0"/>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49AD4B19-6F0E-4E5F-9A8F-D8AF6645BF53}"/>
              </a:ext>
            </a:extLst>
          </p:cNvPr>
          <p:cNvGraphicFramePr>
            <a:graphicFrameLocks noGrp="1"/>
          </p:cNvGraphicFramePr>
          <p:nvPr>
            <p:ph idx="1"/>
            <p:extLst>
              <p:ext uri="{D42A27DB-BD31-4B8C-83A1-F6EECF244321}">
                <p14:modId xmlns:p14="http://schemas.microsoft.com/office/powerpoint/2010/main" val="196890544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076868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70A0CB9-A1BA-4BF5-BB5A-0D7E97B271A7}"/>
              </a:ext>
            </a:extLst>
          </p:cNvPr>
          <p:cNvSpPr>
            <a:spLocks noGrp="1"/>
          </p:cNvSpPr>
          <p:nvPr>
            <p:ph type="ctrTitle"/>
          </p:nvPr>
        </p:nvSpPr>
        <p:spPr>
          <a:xfrm>
            <a:off x="913795" y="609600"/>
            <a:ext cx="3078749" cy="970450"/>
          </a:xfrm>
        </p:spPr>
        <p:txBody>
          <a:bodyPr vert="horz" lIns="91440" tIns="45720" rIns="91440" bIns="45720" rtlCol="0" anchor="b">
            <a:normAutofit/>
          </a:bodyPr>
          <a:lstStyle/>
          <a:p>
            <a:pPr algn="l"/>
            <a:r>
              <a:rPr lang="en-US" sz="2800">
                <a:ln>
                  <a:solidFill>
                    <a:srgbClr val="404040">
                      <a:alpha val="10000"/>
                    </a:srgbClr>
                  </a:solidFill>
                </a:ln>
                <a:solidFill>
                  <a:srgbClr val="DADADA"/>
                </a:solidFill>
                <a:cs typeface="+mj-cs"/>
              </a:rPr>
              <a:t>Dataset Collection</a:t>
            </a:r>
          </a:p>
        </p:txBody>
      </p:sp>
      <p:sp>
        <p:nvSpPr>
          <p:cNvPr id="7" name="TextBox 6">
            <a:extLst>
              <a:ext uri="{FF2B5EF4-FFF2-40B4-BE49-F238E27FC236}">
                <a16:creationId xmlns:a16="http://schemas.microsoft.com/office/drawing/2014/main" id="{8145D49D-1C24-41B2-AD9A-7D600F9DC288}"/>
              </a:ext>
            </a:extLst>
          </p:cNvPr>
          <p:cNvSpPr txBox="1"/>
          <p:nvPr/>
        </p:nvSpPr>
        <p:spPr>
          <a:xfrm>
            <a:off x="913795" y="1732449"/>
            <a:ext cx="3078749" cy="4482084"/>
          </a:xfrm>
          <a:prstGeom prst="rect">
            <a:avLst/>
          </a:prstGeom>
        </p:spPr>
        <p:txBody>
          <a:bodyPr vert="horz" lIns="91440" tIns="45720" rIns="91440" bIns="45720" rtlCol="0" anchor="t">
            <a:normAutofit/>
          </a:bodyPr>
          <a:lstStyle/>
          <a:p>
            <a:pPr>
              <a:spcBef>
                <a:spcPct val="20000"/>
              </a:spcBef>
              <a:spcAft>
                <a:spcPts val="600"/>
              </a:spcAft>
              <a:buClr>
                <a:schemeClr val="tx2"/>
              </a:buClr>
              <a:buSzPct val="70000"/>
              <a:buFont typeface="Wingdings 2" charset="2"/>
            </a:pPr>
            <a:r>
              <a:rPr lang="en-US" sz="1600">
                <a:ln>
                  <a:solidFill>
                    <a:srgbClr val="404040">
                      <a:alpha val="10000"/>
                    </a:srgbClr>
                  </a:solidFill>
                </a:ln>
                <a:solidFill>
                  <a:srgbClr val="DADADA"/>
                </a:solidFill>
                <a:effectLst>
                  <a:outerShdw blurRad="9525" dist="25400" dir="14640000" algn="tl" rotWithShape="0">
                    <a:schemeClr val="bg1">
                      <a:alpha val="30000"/>
                    </a:schemeClr>
                  </a:outerShdw>
                </a:effectLst>
              </a:rPr>
              <a:t>Over 17,000 tweets from more than 100 posts of pro-ISIS fanboys from all over the world since the November 2015 Paris Attacks has been scrapped</a:t>
            </a:r>
          </a:p>
          <a:p>
            <a:pPr indent="-228600">
              <a:spcBef>
                <a:spcPct val="20000"/>
              </a:spcBef>
              <a:spcAft>
                <a:spcPts val="600"/>
              </a:spcAft>
              <a:buClr>
                <a:schemeClr val="tx2"/>
              </a:buClr>
              <a:buSzPct val="70000"/>
              <a:buFont typeface="Wingdings 2" charset="2"/>
              <a:buChar char="•"/>
            </a:pPr>
            <a:endParaRPr lang="en-US" sz="1600">
              <a:ln>
                <a:solidFill>
                  <a:srgbClr val="404040">
                    <a:alpha val="10000"/>
                  </a:srgbClr>
                </a:solidFill>
              </a:ln>
              <a:solidFill>
                <a:srgbClr val="DADADA"/>
              </a:solidFill>
              <a:effectLst>
                <a:outerShdw blurRad="9525" dist="25400" dir="14640000" algn="tl" rotWithShape="0">
                  <a:schemeClr val="bg1">
                    <a:alpha val="30000"/>
                  </a:schemeClr>
                </a:outerShdw>
              </a:effectLst>
            </a:endParaRPr>
          </a:p>
          <a:p>
            <a:pPr indent="-228600">
              <a:spcBef>
                <a:spcPct val="20000"/>
              </a:spcBef>
              <a:spcAft>
                <a:spcPts val="600"/>
              </a:spcAft>
              <a:buClr>
                <a:schemeClr val="tx2"/>
              </a:buClr>
              <a:buSzPct val="70000"/>
              <a:buFont typeface="Wingdings 2" charset="2"/>
              <a:buChar char="•"/>
            </a:pPr>
            <a:r>
              <a:rPr lang="en-US" sz="1600">
                <a:ln>
                  <a:solidFill>
                    <a:srgbClr val="404040">
                      <a:alpha val="10000"/>
                    </a:srgbClr>
                  </a:solidFill>
                </a:ln>
                <a:solidFill>
                  <a:srgbClr val="DADADA"/>
                </a:solidFill>
                <a:effectLst>
                  <a:outerShdw blurRad="9525" dist="25400" dir="14640000" algn="tl" rotWithShape="0">
                    <a:schemeClr val="bg1">
                      <a:alpha val="30000"/>
                    </a:schemeClr>
                  </a:outerShdw>
                </a:effectLst>
              </a:rPr>
              <a:t>Sample Dataset :</a:t>
            </a:r>
          </a:p>
          <a:p>
            <a:pPr indent="-228600">
              <a:spcBef>
                <a:spcPct val="20000"/>
              </a:spcBef>
              <a:spcAft>
                <a:spcPts val="600"/>
              </a:spcAft>
              <a:buClr>
                <a:schemeClr val="tx2"/>
              </a:buClr>
              <a:buSzPct val="70000"/>
              <a:buFont typeface="Wingdings 2" charset="2"/>
              <a:buChar char="•"/>
            </a:pPr>
            <a:endParaRPr lang="en-US" sz="1600">
              <a:ln>
                <a:solidFill>
                  <a:srgbClr val="404040">
                    <a:alpha val="10000"/>
                  </a:srgbClr>
                </a:solidFill>
              </a:ln>
              <a:solidFill>
                <a:srgbClr val="DADADA"/>
              </a:solidFill>
              <a:effectLst>
                <a:outerShdw blurRad="9525" dist="25400" dir="14640000" algn="tl" rotWithShape="0">
                  <a:schemeClr val="bg1">
                    <a:alpha val="30000"/>
                  </a:schemeClr>
                </a:outerShdw>
              </a:effectLst>
            </a:endParaRPr>
          </a:p>
          <a:p>
            <a:pPr indent="-228600">
              <a:spcBef>
                <a:spcPct val="20000"/>
              </a:spcBef>
              <a:spcAft>
                <a:spcPts val="600"/>
              </a:spcAft>
              <a:buClr>
                <a:schemeClr val="tx2"/>
              </a:buClr>
              <a:buSzPct val="70000"/>
              <a:buFont typeface="Wingdings 2" charset="2"/>
              <a:buChar char="•"/>
            </a:pPr>
            <a:endPar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pic>
        <p:nvPicPr>
          <p:cNvPr id="4" name="Picture 3" descr="A screenshot of a computer&#10;&#10;Description automatically generated">
            <a:extLst>
              <a:ext uri="{FF2B5EF4-FFF2-40B4-BE49-F238E27FC236}">
                <a16:creationId xmlns:a16="http://schemas.microsoft.com/office/drawing/2014/main" id="{E69E2410-EB8C-40E3-9D83-B295C139D27D}"/>
              </a:ext>
            </a:extLst>
          </p:cNvPr>
          <p:cNvPicPr/>
          <p:nvPr/>
        </p:nvPicPr>
        <p:blipFill rotWithShape="1">
          <a:blip r:embed="rId3" cstate="print">
            <a:extLst>
              <a:ext uri="{28A0092B-C50C-407E-A947-70E740481C1C}">
                <a14:useLocalDpi xmlns:a14="http://schemas.microsoft.com/office/drawing/2010/main" val="0"/>
              </a:ext>
            </a:extLst>
          </a:blip>
          <a:srcRect l="12734" t="53480" r="13526" b="17534"/>
          <a:stretch/>
        </p:blipFill>
        <p:spPr bwMode="auto">
          <a:xfrm>
            <a:off x="4906339" y="2590237"/>
            <a:ext cx="6642193" cy="167752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507509155"/>
      </p:ext>
    </p:extLst>
  </p:cSld>
  <p:clrMapOvr>
    <a:overrideClrMapping bg1="lt1" tx1="dk1" bg2="lt2" tx2="dk2" accent1="accent1" accent2="accent2" accent3="accent3" accent4="accent4" accent5="accent5" accent6="accent6" hlink="hlink" folHlink="folHlink"/>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AE49-4B93-421A-8338-E6115E78682B}"/>
              </a:ext>
            </a:extLst>
          </p:cNvPr>
          <p:cNvSpPr>
            <a:spLocks noGrp="1"/>
          </p:cNvSpPr>
          <p:nvPr>
            <p:ph type="title"/>
          </p:nvPr>
        </p:nvSpPr>
        <p:spPr>
          <a:xfrm>
            <a:off x="913795" y="609600"/>
            <a:ext cx="10353762" cy="970450"/>
          </a:xfrm>
        </p:spPr>
        <p:txBody>
          <a:bodyPr>
            <a:normAutofit/>
          </a:bodyPr>
          <a:lstStyle/>
          <a:p>
            <a:r>
              <a:rPr lang="en-US" dirty="0">
                <a:ln>
                  <a:solidFill>
                    <a:srgbClr val="404040">
                      <a:alpha val="10000"/>
                    </a:srgbClr>
                  </a:solidFill>
                </a:ln>
              </a:rPr>
              <a:t>Actual Tweets and Re-tweets:</a:t>
            </a:r>
          </a:p>
        </p:txBody>
      </p:sp>
      <p:sp>
        <p:nvSpPr>
          <p:cNvPr id="8" name="Content Placeholder 7">
            <a:extLst>
              <a:ext uri="{FF2B5EF4-FFF2-40B4-BE49-F238E27FC236}">
                <a16:creationId xmlns:a16="http://schemas.microsoft.com/office/drawing/2014/main" id="{0D1C4D6E-28B2-465A-8E4C-4D26EA3EDD20}"/>
              </a:ext>
            </a:extLst>
          </p:cNvPr>
          <p:cNvSpPr>
            <a:spLocks noGrp="1"/>
          </p:cNvSpPr>
          <p:nvPr>
            <p:ph idx="1"/>
          </p:nvPr>
        </p:nvSpPr>
        <p:spPr>
          <a:xfrm>
            <a:off x="913795" y="1732449"/>
            <a:ext cx="5546272" cy="4058751"/>
          </a:xfrm>
        </p:spPr>
        <p:txBody>
          <a:bodyPr anchor="ctr">
            <a:normAutofit/>
          </a:bodyPr>
          <a:lstStyle/>
          <a:p>
            <a:pPr>
              <a:buClr>
                <a:srgbClr val="29D6FE"/>
              </a:buClr>
            </a:pPr>
            <a:r>
              <a:rPr lang="en-US" dirty="0">
                <a:effectLst/>
              </a:rPr>
              <a:t>We can see the plot about the Actual number of tweets which were done vs the tweets which were re-tweeted by the users.</a:t>
            </a:r>
          </a:p>
          <a:p>
            <a:pPr>
              <a:buClr>
                <a:srgbClr val="29D6FE"/>
              </a:buClr>
            </a:pPr>
            <a:endParaRPr lang="en-US" dirty="0">
              <a:ln>
                <a:solidFill>
                  <a:srgbClr val="404040">
                    <a:alpha val="10000"/>
                  </a:srgbClr>
                </a:solidFill>
              </a:ln>
            </a:endParaRPr>
          </a:p>
        </p:txBody>
      </p:sp>
      <p:pic>
        <p:nvPicPr>
          <p:cNvPr id="4" name="Content Placeholder 3" descr="A screenshot of a social media post&#10;&#10;Description automatically generated">
            <a:extLst>
              <a:ext uri="{FF2B5EF4-FFF2-40B4-BE49-F238E27FC236}">
                <a16:creationId xmlns:a16="http://schemas.microsoft.com/office/drawing/2014/main" id="{37DF952B-3AF5-40F2-BF5C-59C815B28FF4}"/>
              </a:ext>
            </a:extLst>
          </p:cNvPr>
          <p:cNvPicPr>
            <a:picLocks/>
          </p:cNvPicPr>
          <p:nvPr/>
        </p:nvPicPr>
        <p:blipFill rotWithShape="1">
          <a:blip r:embed="rId3" cstate="print">
            <a:extLst>
              <a:ext uri="{28A0092B-C50C-407E-A947-70E740481C1C}">
                <a14:useLocalDpi xmlns:a14="http://schemas.microsoft.com/office/drawing/2010/main" val="0"/>
              </a:ext>
            </a:extLst>
          </a:blip>
          <a:srcRect l="16534" t="43305" r="49389" b="23722"/>
          <a:stretch/>
        </p:blipFill>
        <p:spPr bwMode="auto">
          <a:xfrm>
            <a:off x="7066560" y="2340757"/>
            <a:ext cx="4065464" cy="284213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99030915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7C5C85-5831-4243-9CA0-36A8E1621643}"/>
              </a:ext>
            </a:extLst>
          </p:cNvPr>
          <p:cNvSpPr txBox="1"/>
          <p:nvPr/>
        </p:nvSpPr>
        <p:spPr>
          <a:xfrm>
            <a:off x="861791" y="835383"/>
            <a:ext cx="3382832" cy="3499549"/>
          </a:xfrm>
          <a:prstGeom prst="rect">
            <a:avLst/>
          </a:prstGeom>
        </p:spPr>
        <p:txBody>
          <a:bodyPr vert="horz" lIns="91440" tIns="45720" rIns="91440" bIns="45720" rtlCol="0" anchor="b">
            <a:normAutofit/>
          </a:bodyPr>
          <a:lstStyle/>
          <a:p>
            <a:pPr>
              <a:spcBef>
                <a:spcPct val="0"/>
              </a:spcBef>
              <a:spcAft>
                <a:spcPts val="600"/>
              </a:spcAft>
            </a:pPr>
            <a:r>
              <a:rPr lang="en-US" sz="4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Calibri Light" panose="020F0302020204030204" pitchFamily="34" charset="0"/>
              </a:rPr>
              <a:t>Overview of the Network</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1F539BF2-68D3-4072-BE1F-532070606AC2}"/>
              </a:ext>
            </a:extLst>
          </p:cNvPr>
          <p:cNvPicPr/>
          <p:nvPr/>
        </p:nvPicPr>
        <p:blipFill rotWithShape="1">
          <a:blip r:embed="rId4">
            <a:extLst>
              <a:ext uri="{28A0092B-C50C-407E-A947-70E740481C1C}">
                <a14:useLocalDpi xmlns:a14="http://schemas.microsoft.com/office/drawing/2010/main" val="0"/>
              </a:ext>
            </a:extLst>
          </a:blip>
          <a:srcRect t="6548" r="-1" b="2468"/>
          <a:stretch/>
        </p:blipFill>
        <p:spPr>
          <a:xfrm>
            <a:off x="4654297" y="10"/>
            <a:ext cx="7537704" cy="6857990"/>
          </a:xfrm>
          <a:prstGeom prst="rect">
            <a:avLst/>
          </a:prstGeom>
        </p:spPr>
      </p:pic>
    </p:spTree>
    <p:extLst>
      <p:ext uri="{BB962C8B-B14F-4D97-AF65-F5344CB8AC3E}">
        <p14:creationId xmlns:p14="http://schemas.microsoft.com/office/powerpoint/2010/main" val="114515441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4B9A71-77E2-4C44-8CA5-3ED2DF90D6CD}"/>
              </a:ext>
            </a:extLst>
          </p:cNvPr>
          <p:cNvSpPr txBox="1"/>
          <p:nvPr/>
        </p:nvSpPr>
        <p:spPr>
          <a:xfrm>
            <a:off x="1158948" y="1233378"/>
            <a:ext cx="5441285" cy="2622342"/>
          </a:xfrm>
          <a:prstGeom prst="rect">
            <a:avLst/>
          </a:prstGeom>
        </p:spPr>
        <p:txBody>
          <a:bodyPr vert="horz" lIns="91440" tIns="45720" rIns="91440" bIns="45720" rtlCol="0" anchor="b">
            <a:normAutofit/>
          </a:bodyPr>
          <a:lstStyle/>
          <a:p>
            <a:pPr algn="ctr">
              <a:spcBef>
                <a:spcPct val="0"/>
              </a:spcBef>
              <a:spcAft>
                <a:spcPts val="600"/>
              </a:spcAft>
            </a:pPr>
            <a:r>
              <a:rPr lang="en-US" sz="5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Statistics of the Data:</a:t>
            </a:r>
            <a:endParaRPr lang="en-US" sz="5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pic>
        <p:nvPicPr>
          <p:cNvPr id="13" name="Picture 8">
            <a:extLst>
              <a:ext uri="{FF2B5EF4-FFF2-40B4-BE49-F238E27FC236}">
                <a16:creationId xmlns:a16="http://schemas.microsoft.com/office/drawing/2014/main" id="{4255F975-F49C-4CBC-9830-2961B56D25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14" name="Rectangle 10">
            <a:extLst>
              <a:ext uri="{FF2B5EF4-FFF2-40B4-BE49-F238E27FC236}">
                <a16:creationId xmlns:a16="http://schemas.microsoft.com/office/drawing/2014/main" id="{85B6241E-D086-4376-854D-4464E2753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4322493-828E-472D-AD3C-9B73E75D5F65}"/>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8553799" y="640079"/>
            <a:ext cx="2755251" cy="2628053"/>
          </a:xfrm>
          <a:prstGeom prst="rect">
            <a:avLst/>
          </a:prstGeom>
          <a:noFill/>
        </p:spPr>
      </p:pic>
      <p:pic>
        <p:nvPicPr>
          <p:cNvPr id="3" name="Picture 2">
            <a:extLst>
              <a:ext uri="{FF2B5EF4-FFF2-40B4-BE49-F238E27FC236}">
                <a16:creationId xmlns:a16="http://schemas.microsoft.com/office/drawing/2014/main" id="{CB2535C9-E552-4D46-9C47-A1E6866474E9}"/>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8549855" y="3589865"/>
            <a:ext cx="2755253" cy="2628055"/>
          </a:xfrm>
          <a:prstGeom prst="rect">
            <a:avLst/>
          </a:prstGeom>
          <a:noFill/>
        </p:spPr>
      </p:pic>
    </p:spTree>
    <p:extLst>
      <p:ext uri="{BB962C8B-B14F-4D97-AF65-F5344CB8AC3E}">
        <p14:creationId xmlns:p14="http://schemas.microsoft.com/office/powerpoint/2010/main" val="358972902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29EB2F-F53B-4708-B75D-6C84ACAE4F67}"/>
              </a:ext>
            </a:extLst>
          </p:cNvPr>
          <p:cNvSpPr txBox="1"/>
          <p:nvPr/>
        </p:nvSpPr>
        <p:spPr>
          <a:xfrm>
            <a:off x="861791" y="835383"/>
            <a:ext cx="3382832" cy="3499549"/>
          </a:xfrm>
          <a:prstGeom prst="rect">
            <a:avLst/>
          </a:prstGeom>
        </p:spPr>
        <p:txBody>
          <a:bodyPr vert="horz" lIns="91440" tIns="45720" rIns="91440" bIns="45720" rtlCol="0" anchor="b">
            <a:normAutofit/>
          </a:bodyPr>
          <a:lstStyle/>
          <a:p>
            <a:pPr>
              <a:spcBef>
                <a:spcPct val="0"/>
              </a:spcBef>
              <a:spcAft>
                <a:spcPts val="600"/>
              </a:spcAft>
            </a:pPr>
            <a:r>
              <a:rPr lang="en-US" sz="4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Network of Degree Distribution</a:t>
            </a:r>
          </a:p>
        </p:txBody>
      </p:sp>
      <p:pic>
        <p:nvPicPr>
          <p:cNvPr id="8" name="Picture 7">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0" name="Picture 9">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2" descr="A picture containing tree&#10;&#10;Description automatically generated">
            <a:extLst>
              <a:ext uri="{FF2B5EF4-FFF2-40B4-BE49-F238E27FC236}">
                <a16:creationId xmlns:a16="http://schemas.microsoft.com/office/drawing/2014/main" id="{6C82D687-F980-429E-888F-4693B63065F0}"/>
              </a:ext>
            </a:extLst>
          </p:cNvPr>
          <p:cNvPicPr/>
          <p:nvPr/>
        </p:nvPicPr>
        <p:blipFill rotWithShape="1">
          <a:blip r:embed="rId4">
            <a:extLst>
              <a:ext uri="{28A0092B-C50C-407E-A947-70E740481C1C}">
                <a14:useLocalDpi xmlns:a14="http://schemas.microsoft.com/office/drawing/2010/main" val="0"/>
              </a:ext>
            </a:extLst>
          </a:blip>
          <a:srcRect t="3639" r="-1" b="5377"/>
          <a:stretch/>
        </p:blipFill>
        <p:spPr>
          <a:xfrm>
            <a:off x="4654297" y="10"/>
            <a:ext cx="7537704" cy="6857990"/>
          </a:xfrm>
          <a:prstGeom prst="rect">
            <a:avLst/>
          </a:prstGeom>
        </p:spPr>
      </p:pic>
    </p:spTree>
    <p:extLst>
      <p:ext uri="{BB962C8B-B14F-4D97-AF65-F5344CB8AC3E}">
        <p14:creationId xmlns:p14="http://schemas.microsoft.com/office/powerpoint/2010/main" val="169689774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1122E2-3D17-4BB3-9545-5A38C839CDC0}"/>
              </a:ext>
            </a:extLst>
          </p:cNvPr>
          <p:cNvSpPr txBox="1"/>
          <p:nvPr/>
        </p:nvSpPr>
        <p:spPr>
          <a:xfrm>
            <a:off x="1370693" y="4511814"/>
            <a:ext cx="9440034" cy="113026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Network of Weighted Degree Distribution</a:t>
            </a:r>
          </a:p>
        </p:txBody>
      </p:sp>
      <p:pic>
        <p:nvPicPr>
          <p:cNvPr id="18" name="Picture 15">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pic>
        <p:nvPicPr>
          <p:cNvPr id="6" name="Picture 5">
            <a:extLst>
              <a:ext uri="{FF2B5EF4-FFF2-40B4-BE49-F238E27FC236}">
                <a16:creationId xmlns:a16="http://schemas.microsoft.com/office/drawing/2014/main" id="{D7C5FA3E-9014-44FC-97E4-3007D16A9F64}"/>
              </a:ext>
            </a:extLst>
          </p:cNvPr>
          <p:cNvPicPr/>
          <p:nvPr/>
        </p:nvPicPr>
        <p:blipFill>
          <a:blip r:embed="rId4"/>
          <a:stretch>
            <a:fillRect/>
          </a:stretch>
        </p:blipFill>
        <p:spPr>
          <a:xfrm>
            <a:off x="917762" y="1657696"/>
            <a:ext cx="3348470" cy="158215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1B3E58B-7E2C-4470-9E86-1A434E820E86}"/>
              </a:ext>
            </a:extLst>
          </p:cNvPr>
          <p:cNvPicPr/>
          <p:nvPr/>
        </p:nvPicPr>
        <p:blipFill rotWithShape="1">
          <a:blip r:embed="rId5" cstate="print">
            <a:extLst>
              <a:ext uri="{28A0092B-C50C-407E-A947-70E740481C1C}">
                <a14:useLocalDpi xmlns:a14="http://schemas.microsoft.com/office/drawing/2010/main" val="0"/>
              </a:ext>
            </a:extLst>
          </a:blip>
          <a:srcRect l="19556" t="17582" r="20642" b="11110"/>
          <a:stretch/>
        </p:blipFill>
        <p:spPr bwMode="auto">
          <a:xfrm>
            <a:off x="4428622" y="1081043"/>
            <a:ext cx="3328040" cy="2758012"/>
          </a:xfrm>
          <a:prstGeom prst="rect">
            <a:avLst/>
          </a:prstGeom>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B9008EA-0746-4666-8187-C1ADA75ABC55}"/>
              </a:ext>
            </a:extLst>
          </p:cNvPr>
          <p:cNvPicPr/>
          <p:nvPr/>
        </p:nvPicPr>
        <p:blipFill rotWithShape="1">
          <a:blip r:embed="rId6" cstate="print">
            <a:extLst>
              <a:ext uri="{28A0092B-C50C-407E-A947-70E740481C1C}">
                <a14:useLocalDpi xmlns:a14="http://schemas.microsoft.com/office/drawing/2010/main" val="0"/>
              </a:ext>
            </a:extLst>
          </a:blip>
          <a:srcRect t="820"/>
          <a:stretch/>
        </p:blipFill>
        <p:spPr bwMode="auto">
          <a:xfrm>
            <a:off x="7919086" y="1726451"/>
            <a:ext cx="3348470" cy="1444641"/>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524396152"/>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484</Words>
  <Application>Microsoft Office PowerPoint</Application>
  <PresentationFormat>Widescreen</PresentationFormat>
  <Paragraphs>44</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Calisto MT</vt:lpstr>
      <vt:lpstr>Wingdings 2</vt:lpstr>
      <vt:lpstr>Slate</vt:lpstr>
      <vt:lpstr>Analyzing the Network of The ISIS Tweets using Social Network Analysis</vt:lpstr>
      <vt:lpstr>Background</vt:lpstr>
      <vt:lpstr>Research Questions:</vt:lpstr>
      <vt:lpstr>Dataset Collection</vt:lpstr>
      <vt:lpstr>Actual Tweets and Re-tweets: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Network of The ISIS Tweets using Social Network Analysis</dc:title>
  <dc:creator>nupur roy</dc:creator>
  <cp:lastModifiedBy>nupur roy</cp:lastModifiedBy>
  <cp:revision>1</cp:revision>
  <dcterms:created xsi:type="dcterms:W3CDTF">2020-06-10T08:36:12Z</dcterms:created>
  <dcterms:modified xsi:type="dcterms:W3CDTF">2020-06-10T08:37:19Z</dcterms:modified>
</cp:coreProperties>
</file>